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7" r:id="rId4"/>
    <p:sldId id="262" r:id="rId5"/>
    <p:sldId id="259" r:id="rId6"/>
    <p:sldId id="258" r:id="rId7"/>
    <p:sldId id="265" r:id="rId8"/>
    <p:sldId id="266" r:id="rId9"/>
    <p:sldId id="267" r:id="rId10"/>
    <p:sldId id="268" r:id="rId11"/>
    <p:sldId id="261" r:id="rId12"/>
    <p:sldId id="26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7"/>
    <p:restoredTop sz="94606"/>
  </p:normalViewPr>
  <p:slideViewPr>
    <p:cSldViewPr snapToGrid="0" snapToObjects="1">
      <p:cViewPr>
        <p:scale>
          <a:sx n="135" d="100"/>
          <a:sy n="135" d="100"/>
        </p:scale>
        <p:origin x="2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17E88-AFDA-E34E-BD97-7A9C0E24D173}" type="doc">
      <dgm:prSet loTypeId="urn:microsoft.com/office/officeart/2009/layout/CircleArrowProcess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2DCC01-CE0E-5842-B65A-FF0570A3FC15}">
      <dgm:prSet custT="1"/>
      <dgm:spPr/>
      <dgm:t>
        <a:bodyPr/>
        <a:lstStyle/>
        <a:p>
          <a:r>
            <a:rPr lang="en-US" sz="1200" b="1" dirty="0"/>
            <a:t>Ingest</a:t>
          </a:r>
        </a:p>
      </dgm:t>
    </dgm:pt>
    <dgm:pt modelId="{73D5DF85-2716-BE41-B39E-FBC2E8FD7D0E}" type="parTrans" cxnId="{0FC9C75D-7CE3-DD49-A517-9527362CC149}">
      <dgm:prSet/>
      <dgm:spPr/>
      <dgm:t>
        <a:bodyPr/>
        <a:lstStyle/>
        <a:p>
          <a:endParaRPr lang="en-US"/>
        </a:p>
      </dgm:t>
    </dgm:pt>
    <dgm:pt modelId="{C351A4D9-F522-0842-87A7-D11212126ECE}" type="sibTrans" cxnId="{0FC9C75D-7CE3-DD49-A517-9527362CC149}">
      <dgm:prSet/>
      <dgm:spPr/>
      <dgm:t>
        <a:bodyPr/>
        <a:lstStyle/>
        <a:p>
          <a:endParaRPr lang="en-US"/>
        </a:p>
      </dgm:t>
    </dgm:pt>
    <dgm:pt modelId="{C4E7DAC6-3E69-9D40-ADAC-96F47F223E22}">
      <dgm:prSet custT="1"/>
      <dgm:spPr/>
      <dgm:t>
        <a:bodyPr/>
        <a:lstStyle/>
        <a:p>
          <a:r>
            <a:rPr lang="en-US" sz="1200" b="1"/>
            <a:t>EDA (Exploratory Data Analysis)</a:t>
          </a:r>
        </a:p>
      </dgm:t>
    </dgm:pt>
    <dgm:pt modelId="{A36226A4-D1D8-E34C-AB04-C15348A8ACD2}" type="parTrans" cxnId="{6BEC28A0-0187-9343-B0BB-7D3A4B84EDF1}">
      <dgm:prSet/>
      <dgm:spPr/>
      <dgm:t>
        <a:bodyPr/>
        <a:lstStyle/>
        <a:p>
          <a:endParaRPr lang="en-US"/>
        </a:p>
      </dgm:t>
    </dgm:pt>
    <dgm:pt modelId="{BC80F45E-CD8A-C44C-BFBA-AB7F9D58B6A7}" type="sibTrans" cxnId="{6BEC28A0-0187-9343-B0BB-7D3A4B84EDF1}">
      <dgm:prSet/>
      <dgm:spPr/>
      <dgm:t>
        <a:bodyPr/>
        <a:lstStyle/>
        <a:p>
          <a:endParaRPr lang="en-US"/>
        </a:p>
      </dgm:t>
    </dgm:pt>
    <dgm:pt modelId="{1B234301-4368-8046-B36E-F62899ED81C7}">
      <dgm:prSet custT="1"/>
      <dgm:spPr/>
      <dgm:t>
        <a:bodyPr/>
        <a:lstStyle/>
        <a:p>
          <a:r>
            <a:rPr lang="en-US" sz="1200" b="1"/>
            <a:t>Modeling</a:t>
          </a:r>
        </a:p>
      </dgm:t>
    </dgm:pt>
    <dgm:pt modelId="{E30300C4-0ABF-024C-B7EC-51680F45F35D}" type="parTrans" cxnId="{F2D4B031-114B-E448-B87D-5219B88E21C5}">
      <dgm:prSet/>
      <dgm:spPr/>
      <dgm:t>
        <a:bodyPr/>
        <a:lstStyle/>
        <a:p>
          <a:endParaRPr lang="en-US"/>
        </a:p>
      </dgm:t>
    </dgm:pt>
    <dgm:pt modelId="{BBF5D964-041B-5747-8CF9-4B7246921E5D}" type="sibTrans" cxnId="{F2D4B031-114B-E448-B87D-5219B88E21C5}">
      <dgm:prSet/>
      <dgm:spPr/>
      <dgm:t>
        <a:bodyPr/>
        <a:lstStyle/>
        <a:p>
          <a:endParaRPr lang="en-US"/>
        </a:p>
      </dgm:t>
    </dgm:pt>
    <dgm:pt modelId="{3CB1E170-0003-464F-978B-4B26A3DFE086}">
      <dgm:prSet custT="1"/>
      <dgm:spPr/>
      <dgm:t>
        <a:bodyPr/>
        <a:lstStyle/>
        <a:p>
          <a:r>
            <a:rPr lang="en-US" sz="1200" b="1"/>
            <a:t>Conclusion</a:t>
          </a:r>
        </a:p>
      </dgm:t>
    </dgm:pt>
    <dgm:pt modelId="{8BA83427-2AEB-CE4A-8B35-238F6250522B}" type="parTrans" cxnId="{D97155A9-135C-E849-8303-B020E0618BD0}">
      <dgm:prSet/>
      <dgm:spPr/>
      <dgm:t>
        <a:bodyPr/>
        <a:lstStyle/>
        <a:p>
          <a:endParaRPr lang="en-US"/>
        </a:p>
      </dgm:t>
    </dgm:pt>
    <dgm:pt modelId="{7B052B1B-E716-9547-AEED-998E51BF31EE}" type="sibTrans" cxnId="{D97155A9-135C-E849-8303-B020E0618BD0}">
      <dgm:prSet/>
      <dgm:spPr/>
      <dgm:t>
        <a:bodyPr/>
        <a:lstStyle/>
        <a:p>
          <a:endParaRPr lang="en-US"/>
        </a:p>
      </dgm:t>
    </dgm:pt>
    <dgm:pt modelId="{DE441785-E9B2-5C4B-BB49-F0E94D7C0A07}" type="pres">
      <dgm:prSet presAssocID="{86217E88-AFDA-E34E-BD97-7A9C0E24D173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9AC1AF8-D9B6-434C-BFCC-FD6824F1ADD2}" type="pres">
      <dgm:prSet presAssocID="{3B2DCC01-CE0E-5842-B65A-FF0570A3FC15}" presName="Accent1" presStyleCnt="0"/>
      <dgm:spPr/>
    </dgm:pt>
    <dgm:pt modelId="{2550F209-E8B3-2045-B078-C405539055BE}" type="pres">
      <dgm:prSet presAssocID="{3B2DCC01-CE0E-5842-B65A-FF0570A3FC15}" presName="Accent" presStyleLbl="node1" presStyleIdx="0" presStyleCnt="4"/>
      <dgm:spPr/>
    </dgm:pt>
    <dgm:pt modelId="{C203F205-5864-8448-8F42-E13CDC63FF04}" type="pres">
      <dgm:prSet presAssocID="{3B2DCC01-CE0E-5842-B65A-FF0570A3FC15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01F54FB5-B4C1-F440-8B20-371D406CACBD}" type="pres">
      <dgm:prSet presAssocID="{C4E7DAC6-3E69-9D40-ADAC-96F47F223E22}" presName="Accent2" presStyleCnt="0"/>
      <dgm:spPr/>
    </dgm:pt>
    <dgm:pt modelId="{4C92E719-708C-4645-AAC3-41921C39CFF4}" type="pres">
      <dgm:prSet presAssocID="{C4E7DAC6-3E69-9D40-ADAC-96F47F223E22}" presName="Accent" presStyleLbl="node1" presStyleIdx="1" presStyleCnt="4"/>
      <dgm:spPr/>
    </dgm:pt>
    <dgm:pt modelId="{0DF003E1-5EB5-A948-AFC2-E89F91FAF5B3}" type="pres">
      <dgm:prSet presAssocID="{C4E7DAC6-3E69-9D40-ADAC-96F47F223E22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3890218D-BF54-154D-8681-02DB496957E2}" type="pres">
      <dgm:prSet presAssocID="{1B234301-4368-8046-B36E-F62899ED81C7}" presName="Accent3" presStyleCnt="0"/>
      <dgm:spPr/>
    </dgm:pt>
    <dgm:pt modelId="{E08E5473-8FFA-7C41-93C5-DEF41A50A575}" type="pres">
      <dgm:prSet presAssocID="{1B234301-4368-8046-B36E-F62899ED81C7}" presName="Accent" presStyleLbl="node1" presStyleIdx="2" presStyleCnt="4"/>
      <dgm:spPr/>
    </dgm:pt>
    <dgm:pt modelId="{1951A2B0-C46F-C643-B35E-5A8D53AC7808}" type="pres">
      <dgm:prSet presAssocID="{1B234301-4368-8046-B36E-F62899ED81C7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296B2D05-3116-8147-BAF8-B034748276B0}" type="pres">
      <dgm:prSet presAssocID="{3CB1E170-0003-464F-978B-4B26A3DFE086}" presName="Accent4" presStyleCnt="0"/>
      <dgm:spPr/>
    </dgm:pt>
    <dgm:pt modelId="{08498A47-E341-FD46-867E-56AF721371FC}" type="pres">
      <dgm:prSet presAssocID="{3CB1E170-0003-464F-978B-4B26A3DFE086}" presName="Accent" presStyleLbl="node1" presStyleIdx="3" presStyleCnt="4"/>
      <dgm:spPr/>
    </dgm:pt>
    <dgm:pt modelId="{32E4E3EE-2E78-BA4A-9961-CD25CF62E9A9}" type="pres">
      <dgm:prSet presAssocID="{3CB1E170-0003-464F-978B-4B26A3DFE086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34DB3321-A5F9-3547-AC3D-40247A25406B}" type="presOf" srcId="{1B234301-4368-8046-B36E-F62899ED81C7}" destId="{1951A2B0-C46F-C643-B35E-5A8D53AC7808}" srcOrd="0" destOrd="0" presId="urn:microsoft.com/office/officeart/2009/layout/CircleArrowProcess"/>
    <dgm:cxn modelId="{F2D4B031-114B-E448-B87D-5219B88E21C5}" srcId="{86217E88-AFDA-E34E-BD97-7A9C0E24D173}" destId="{1B234301-4368-8046-B36E-F62899ED81C7}" srcOrd="2" destOrd="0" parTransId="{E30300C4-0ABF-024C-B7EC-51680F45F35D}" sibTransId="{BBF5D964-041B-5747-8CF9-4B7246921E5D}"/>
    <dgm:cxn modelId="{B9E8994D-3A68-6347-ABFB-15852E261CCD}" type="presOf" srcId="{3CB1E170-0003-464F-978B-4B26A3DFE086}" destId="{32E4E3EE-2E78-BA4A-9961-CD25CF62E9A9}" srcOrd="0" destOrd="0" presId="urn:microsoft.com/office/officeart/2009/layout/CircleArrowProcess"/>
    <dgm:cxn modelId="{0FC9C75D-7CE3-DD49-A517-9527362CC149}" srcId="{86217E88-AFDA-E34E-BD97-7A9C0E24D173}" destId="{3B2DCC01-CE0E-5842-B65A-FF0570A3FC15}" srcOrd="0" destOrd="0" parTransId="{73D5DF85-2716-BE41-B39E-FBC2E8FD7D0E}" sibTransId="{C351A4D9-F522-0842-87A7-D11212126ECE}"/>
    <dgm:cxn modelId="{6BEC28A0-0187-9343-B0BB-7D3A4B84EDF1}" srcId="{86217E88-AFDA-E34E-BD97-7A9C0E24D173}" destId="{C4E7DAC6-3E69-9D40-ADAC-96F47F223E22}" srcOrd="1" destOrd="0" parTransId="{A36226A4-D1D8-E34C-AB04-C15348A8ACD2}" sibTransId="{BC80F45E-CD8A-C44C-BFBA-AB7F9D58B6A7}"/>
    <dgm:cxn modelId="{D97155A9-135C-E849-8303-B020E0618BD0}" srcId="{86217E88-AFDA-E34E-BD97-7A9C0E24D173}" destId="{3CB1E170-0003-464F-978B-4B26A3DFE086}" srcOrd="3" destOrd="0" parTransId="{8BA83427-2AEB-CE4A-8B35-238F6250522B}" sibTransId="{7B052B1B-E716-9547-AEED-998E51BF31EE}"/>
    <dgm:cxn modelId="{C24399AB-7447-1945-9EF6-F356A822DBF2}" type="presOf" srcId="{86217E88-AFDA-E34E-BD97-7A9C0E24D173}" destId="{DE441785-E9B2-5C4B-BB49-F0E94D7C0A07}" srcOrd="0" destOrd="0" presId="urn:microsoft.com/office/officeart/2009/layout/CircleArrowProcess"/>
    <dgm:cxn modelId="{6BC89DBE-B4B4-D145-AE43-CE8534DC6B0E}" type="presOf" srcId="{C4E7DAC6-3E69-9D40-ADAC-96F47F223E22}" destId="{0DF003E1-5EB5-A948-AFC2-E89F91FAF5B3}" srcOrd="0" destOrd="0" presId="urn:microsoft.com/office/officeart/2009/layout/CircleArrowProcess"/>
    <dgm:cxn modelId="{F5F9BDC1-75F3-5448-95A3-417894F94237}" type="presOf" srcId="{3B2DCC01-CE0E-5842-B65A-FF0570A3FC15}" destId="{C203F205-5864-8448-8F42-E13CDC63FF04}" srcOrd="0" destOrd="0" presId="urn:microsoft.com/office/officeart/2009/layout/CircleArrowProcess"/>
    <dgm:cxn modelId="{B6AB4F71-41C4-F845-B5DE-E03548A93D4B}" type="presParOf" srcId="{DE441785-E9B2-5C4B-BB49-F0E94D7C0A07}" destId="{B9AC1AF8-D9B6-434C-BFCC-FD6824F1ADD2}" srcOrd="0" destOrd="0" presId="urn:microsoft.com/office/officeart/2009/layout/CircleArrowProcess"/>
    <dgm:cxn modelId="{DC176088-89ED-1945-910A-150E9F58F3AF}" type="presParOf" srcId="{B9AC1AF8-D9B6-434C-BFCC-FD6824F1ADD2}" destId="{2550F209-E8B3-2045-B078-C405539055BE}" srcOrd="0" destOrd="0" presId="urn:microsoft.com/office/officeart/2009/layout/CircleArrowProcess"/>
    <dgm:cxn modelId="{A9DA3391-02FD-9445-B5DF-6956962B9762}" type="presParOf" srcId="{DE441785-E9B2-5C4B-BB49-F0E94D7C0A07}" destId="{C203F205-5864-8448-8F42-E13CDC63FF04}" srcOrd="1" destOrd="0" presId="urn:microsoft.com/office/officeart/2009/layout/CircleArrowProcess"/>
    <dgm:cxn modelId="{E04E0153-4F37-4F40-8DB7-74C7D4A8E6CE}" type="presParOf" srcId="{DE441785-E9B2-5C4B-BB49-F0E94D7C0A07}" destId="{01F54FB5-B4C1-F440-8B20-371D406CACBD}" srcOrd="2" destOrd="0" presId="urn:microsoft.com/office/officeart/2009/layout/CircleArrowProcess"/>
    <dgm:cxn modelId="{4FF781EC-3692-884E-8D26-406E1812B32A}" type="presParOf" srcId="{01F54FB5-B4C1-F440-8B20-371D406CACBD}" destId="{4C92E719-708C-4645-AAC3-41921C39CFF4}" srcOrd="0" destOrd="0" presId="urn:microsoft.com/office/officeart/2009/layout/CircleArrowProcess"/>
    <dgm:cxn modelId="{68DA3F0A-3419-F54B-A3A0-D35896AACBFB}" type="presParOf" srcId="{DE441785-E9B2-5C4B-BB49-F0E94D7C0A07}" destId="{0DF003E1-5EB5-A948-AFC2-E89F91FAF5B3}" srcOrd="3" destOrd="0" presId="urn:microsoft.com/office/officeart/2009/layout/CircleArrowProcess"/>
    <dgm:cxn modelId="{53CA5B1C-B075-BF48-A89B-AF1C85CB682B}" type="presParOf" srcId="{DE441785-E9B2-5C4B-BB49-F0E94D7C0A07}" destId="{3890218D-BF54-154D-8681-02DB496957E2}" srcOrd="4" destOrd="0" presId="urn:microsoft.com/office/officeart/2009/layout/CircleArrowProcess"/>
    <dgm:cxn modelId="{4593ACBF-9F8D-4B44-B471-D680668E8CA0}" type="presParOf" srcId="{3890218D-BF54-154D-8681-02DB496957E2}" destId="{E08E5473-8FFA-7C41-93C5-DEF41A50A575}" srcOrd="0" destOrd="0" presId="urn:microsoft.com/office/officeart/2009/layout/CircleArrowProcess"/>
    <dgm:cxn modelId="{2B5C5018-3481-AF43-8951-0AAEF23D6313}" type="presParOf" srcId="{DE441785-E9B2-5C4B-BB49-F0E94D7C0A07}" destId="{1951A2B0-C46F-C643-B35E-5A8D53AC7808}" srcOrd="5" destOrd="0" presId="urn:microsoft.com/office/officeart/2009/layout/CircleArrowProcess"/>
    <dgm:cxn modelId="{36B1A8C3-33CE-4144-B2D9-6204EC676E6F}" type="presParOf" srcId="{DE441785-E9B2-5C4B-BB49-F0E94D7C0A07}" destId="{296B2D05-3116-8147-BAF8-B034748276B0}" srcOrd="6" destOrd="0" presId="urn:microsoft.com/office/officeart/2009/layout/CircleArrowProcess"/>
    <dgm:cxn modelId="{61958BFD-B4E4-CC4F-AA3A-C251E15A69C5}" type="presParOf" srcId="{296B2D05-3116-8147-BAF8-B034748276B0}" destId="{08498A47-E341-FD46-867E-56AF721371FC}" srcOrd="0" destOrd="0" presId="urn:microsoft.com/office/officeart/2009/layout/CircleArrowProcess"/>
    <dgm:cxn modelId="{99FD8A34-8FF7-EA45-BC6A-CF3588B14269}" type="presParOf" srcId="{DE441785-E9B2-5C4B-BB49-F0E94D7C0A07}" destId="{32E4E3EE-2E78-BA4A-9961-CD25CF62E9A9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0F209-E8B3-2045-B078-C405539055BE}">
      <dsp:nvSpPr>
        <dsp:cNvPr id="0" name=""/>
        <dsp:cNvSpPr/>
      </dsp:nvSpPr>
      <dsp:spPr>
        <a:xfrm>
          <a:off x="4665342" y="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3F205-5864-8448-8F42-E13CDC63FF04}">
      <dsp:nvSpPr>
        <dsp:cNvPr id="0" name=""/>
        <dsp:cNvSpPr/>
      </dsp:nvSpPr>
      <dsp:spPr>
        <a:xfrm>
          <a:off x="5027587" y="593957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Ingest</a:t>
          </a:r>
        </a:p>
      </dsp:txBody>
      <dsp:txXfrm>
        <a:off x="5027587" y="593957"/>
        <a:ext cx="915616" cy="457760"/>
      </dsp:txXfrm>
    </dsp:sp>
    <dsp:sp modelId="{4C92E719-708C-4645-AAC3-41921C39CFF4}">
      <dsp:nvSpPr>
        <dsp:cNvPr id="0" name=""/>
        <dsp:cNvSpPr/>
      </dsp:nvSpPr>
      <dsp:spPr>
        <a:xfrm>
          <a:off x="4209534" y="942934"/>
          <a:ext cx="1640722" cy="164088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003E1-5EB5-A948-AFC2-E89F91FAF5B3}">
      <dsp:nvSpPr>
        <dsp:cNvPr id="0" name=""/>
        <dsp:cNvSpPr/>
      </dsp:nvSpPr>
      <dsp:spPr>
        <a:xfrm>
          <a:off x="4569933" y="1538633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EDA (Exploratory Data Analysis)</a:t>
          </a:r>
        </a:p>
      </dsp:txBody>
      <dsp:txXfrm>
        <a:off x="4569933" y="1538633"/>
        <a:ext cx="915616" cy="457760"/>
      </dsp:txXfrm>
    </dsp:sp>
    <dsp:sp modelId="{E08E5473-8FFA-7C41-93C5-DEF41A50A575}">
      <dsp:nvSpPr>
        <dsp:cNvPr id="0" name=""/>
        <dsp:cNvSpPr/>
      </dsp:nvSpPr>
      <dsp:spPr>
        <a:xfrm>
          <a:off x="4665342" y="1889350"/>
          <a:ext cx="1640722" cy="1640889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1A2B0-C46F-C643-B35E-5A8D53AC7808}">
      <dsp:nvSpPr>
        <dsp:cNvPr id="0" name=""/>
        <dsp:cNvSpPr/>
      </dsp:nvSpPr>
      <dsp:spPr>
        <a:xfrm>
          <a:off x="5027587" y="2483308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Modeling</a:t>
          </a:r>
        </a:p>
      </dsp:txBody>
      <dsp:txXfrm>
        <a:off x="5027587" y="2483308"/>
        <a:ext cx="915616" cy="457760"/>
      </dsp:txXfrm>
    </dsp:sp>
    <dsp:sp modelId="{08498A47-E341-FD46-867E-56AF721371FC}">
      <dsp:nvSpPr>
        <dsp:cNvPr id="0" name=""/>
        <dsp:cNvSpPr/>
      </dsp:nvSpPr>
      <dsp:spPr>
        <a:xfrm>
          <a:off x="4326487" y="2941069"/>
          <a:ext cx="1409587" cy="1410268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E4E3EE-2E78-BA4A-9961-CD25CF62E9A9}">
      <dsp:nvSpPr>
        <dsp:cNvPr id="0" name=""/>
        <dsp:cNvSpPr/>
      </dsp:nvSpPr>
      <dsp:spPr>
        <a:xfrm>
          <a:off x="4569933" y="3427984"/>
          <a:ext cx="915616" cy="45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Conclusion</a:t>
          </a:r>
        </a:p>
      </dsp:txBody>
      <dsp:txXfrm>
        <a:off x="4569933" y="3427984"/>
        <a:ext cx="915616" cy="45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23B15-0468-B648-B9A6-70E02BC5AB93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1C3CB-91D0-CC46-996E-6C4AA68EF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4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1C3CB-91D0-CC46-996E-6C4AA68EFE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1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FB575-C80C-4D45-BFFE-620CFE8D1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FF5DD-E500-A740-A409-5C56D4A62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65D4A-FE15-324A-805D-E7B282CF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B50F6-23E7-A440-914F-D0759A65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D2706-88D0-1E4D-B856-306EFFC6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9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F6BD-F3D9-1D48-A21F-8125FF65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6428D-F9AC-6C45-A2CE-6B353B7FA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8C2D2-995B-DC42-B8D2-F07CE0C3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BCDE7-8C05-234F-B158-DAE7D8A1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6550-8B39-8541-AD53-726A2570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4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168859-7962-4845-9936-B5FC4AF311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00BD20-A628-F947-B94E-5ED4D8284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375BF-2CDE-CE43-AA6D-726C8163E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8D219-C0A7-B34E-BCB3-CABA162C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A2687-8E85-4240-A907-B2A1EB1CB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5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3A16C-3E8C-1A4D-AB08-E9C60EB0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031A-6166-734F-9F74-171A681CE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3569-CEFA-3949-A9F2-39E1F1DB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E8288-A8F7-5B48-B689-C12B023F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EC579-5FC1-3243-B9BE-DAE1E568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93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CEE1-2441-A34A-8E2C-A222057C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05A4C-A8E5-A44F-B186-750157831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E054-A193-5D42-89EE-4233807ED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B2E87-0B33-C349-BF88-C9B738A13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9FCAD-8B96-6843-B72F-46713DAC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67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3831-1C75-AD40-AEA4-D8CA6A940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0B2E4-96AD-0A47-A910-84CCE8CAC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897BE2-8E50-134A-A816-AC05F3F6F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3DC16-C743-A448-A8B7-2E7A8584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AF969-AD41-D244-874B-3C24360C7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85028-4380-3847-AFEB-02BB02EC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13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5467-D160-B742-B714-B4192E3B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6758B-7EEF-4A49-B683-D45B46F06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C7606-5EC6-0347-A56B-D0AA68355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9793D-AC9A-E248-A760-BE63F6685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862DFB-836B-864A-A1B2-27550A5433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B9A2CB-C710-D542-A132-971B295B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7438F-4E9E-2A41-B8A6-92C13B13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41E4F2-584C-8C4B-B7E2-CA681CA3A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03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DFF03-C5F0-F147-B275-446C8ED6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94CE3F-BF96-6E46-BDBB-9B20C688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65AC8-6B6F-3D49-BF19-835CCFE32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A383-DF24-9642-A941-9F37DD9C8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4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824F8-ED3B-CB4E-AFC5-2F16D214A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5CC96C-4884-1B40-B8E0-F20AADC1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7B8D3-980D-744A-BFEE-8ED548C1A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2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108D2-24FE-6C4C-819D-4954E09A4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E656B-C6ED-A945-9068-130FC9C2B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F9521-6B62-FC4D-84CE-E95F1306A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82650-964A-024E-A0EA-483C4899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C5A11-9DEB-0F44-9CEB-56467A33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05CCE-F490-424A-AA38-FC1A548B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6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F788-E60D-094D-9770-B19584AC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0F279-C82A-AA4E-95E2-EFB0C2748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F5331-E46D-F344-B27E-70F2CD2EC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9F135-E86D-A94D-9083-E43995B66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9668D-396D-F748-8F5A-6DDB316E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1190B-5215-BE46-98B3-D860DD10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88B94E-DF71-3A49-953E-9D26E78E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7B1ED-1D39-5D46-93D0-1429DFE5C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025B-6D90-7144-B814-13F8020887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99853-C261-BB45-8D54-B03C89DB5BDB}" type="datetimeFigureOut">
              <a:rPr lang="en-US" smtClean="0"/>
              <a:t>2/23/19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D041B-1C11-D14A-BB90-16BDFAA6C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A48A9-045B-0849-87D9-7D8ADD803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73D96-33FC-0D4A-A982-B30887364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20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aiml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informit.com/store/pragmatic-ai-an-introduction-to-cloud-based-machine-9780134863863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ahgift/sentiment_analysis_business_analytics/blob/master/Sentiment_Analysis_Amazon_Products.ipyn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g"/><Relationship Id="rId26" Type="http://schemas.openxmlformats.org/officeDocument/2006/relationships/image" Target="../media/image26.png"/><Relationship Id="rId3" Type="http://schemas.openxmlformats.org/officeDocument/2006/relationships/image" Target="../media/image3.gif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jp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jp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DFB92-0E67-B846-938C-DF7DEA828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516" y="2048951"/>
            <a:ext cx="4092177" cy="276009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Sentiment Analysis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i="1" dirty="0">
                <a:solidFill>
                  <a:srgbClr val="000000"/>
                </a:solidFill>
              </a:rPr>
              <a:t>For Business Analytics</a:t>
            </a:r>
            <a:br>
              <a:rPr lang="en-US" sz="4400" dirty="0">
                <a:solidFill>
                  <a:srgbClr val="000000"/>
                </a:solidFill>
              </a:rPr>
            </a:b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466310-7263-954D-A103-A9C7EFFCF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Noah Gift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Lecturer UC Davis MSBA (Cloud, Machine Learning)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linkClick r:id="rId3"/>
              </a:rPr>
              <a:t>Founder @Pragmatic AI Labs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hlinkClick r:id="rId4"/>
              </a:rPr>
              <a:t>Author Pragmatic AI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844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EA25-2468-CC4C-AC92-674C5D39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Critical Choice in Data Science</a:t>
            </a:r>
          </a:p>
        </p:txBody>
      </p:sp>
      <p:pic>
        <p:nvPicPr>
          <p:cNvPr id="5" name="Picture 4" descr="A picture containing rock, brown&#10;&#10;Description automatically generated">
            <a:extLst>
              <a:ext uri="{FF2B5EF4-FFF2-40B4-BE49-F238E27FC236}">
                <a16:creationId xmlns:a16="http://schemas.microsoft.com/office/drawing/2014/main" id="{10375E08-04AB-B043-94EF-4DFE4AAD9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94" r="1159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676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9F8D-0AD7-5B4D-AFF9-A396E256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Which layer are you working at?</a:t>
            </a:r>
          </a:p>
          <a:p>
            <a:r>
              <a:rPr lang="en-US" sz="20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53486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FE1151-0D14-4504-950C-EAFF3F3B9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9F4DAE-D0C6-4D03-A1ED-A5F5C826A7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F6D14CB-71F7-47ED-B06E-5FA262A1C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F3E8156-726C-4AB4-9521-33E6A4C43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FCA7C0D9-C629-4C86-8B54-07006FC1B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6B7AFD9-E249-432F-85FD-DC2F4E768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57C24C62-E9E6-4E0A-8855-A47F435BF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CFF628F9-597E-4120-9EEF-017B857A0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577406C-45C4-4C96-98FC-DBFA28B44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26A26F9-274A-48EF-BB7D-E0C8EA254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06A55F0F-DF8C-41D3-A6F7-936F4889E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F52952BD-E81C-4422-9FC3-38921BEE0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547F221-63E0-44E1-AF13-8C8776FA72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A309391-0E7C-4A18-B861-19D1C76C4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B4CD058-5549-4D4C-B804-E2C0D48E4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030C2E4-7A11-43C9-B699-68BFE37FE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B5FED9E-3C99-4661-9D1D-4314A83E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6A1647D-EF37-4A87-B92F-BE8AAD59D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6131042-DFB6-4FEE-915B-06C44E402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76E51552-16F9-47F1-BDD1-E4DB3D95B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6B8D369-7D22-49ED-AD82-0B7A460F4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178DEAEF-5CE8-4AA3-9ACA-7C28589CB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D27EAFD-D0DE-43D4-9D1B-9AEFBF14D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4D3ABC-09C0-48E7-AA0A-0907A545D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9ED457-A0AC-4B64-9428-D7AA91A69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3CCDDEAD-1A32-443F-ADEA-61F1AA0CC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2DAEA5-8744-49F1-9CF4-2110071FE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797411-29A7-F64D-AA5E-4676A972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Using AWS Comprehend</a:t>
            </a: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6970A32-FB32-4881-8378-298B88BED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6"/>
            <a:ext cx="6269015" cy="29783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60BF58-7833-AC44-B5FF-514DC88EB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260" y="1338531"/>
            <a:ext cx="5953177" cy="1905016"/>
          </a:xfrm>
          <a:prstGeom prst="rect">
            <a:avLst/>
          </a:prstGeom>
          <a:ln w="9525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F668-25C4-EB49-97B9-C8E566CDA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267830"/>
            <a:ext cx="6281873" cy="17839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DEMO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0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A1471-51BD-F94B-8684-AD2C461D8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Colab Notebook Demo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F5921B-96A9-7F4B-9331-6D8CB28AB3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7049" y="492573"/>
            <a:ext cx="6047091" cy="5880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66DB9A-58D0-554E-8F38-8062114E14C5}"/>
              </a:ext>
            </a:extLst>
          </p:cNvPr>
          <p:cNvSpPr txBox="1"/>
          <p:nvPr/>
        </p:nvSpPr>
        <p:spPr>
          <a:xfrm>
            <a:off x="1690085" y="4210536"/>
            <a:ext cx="1625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Notebook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96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6131-3D9A-B645-B42D-5E5A8E85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 dirty="0"/>
              <a:t>Project Deliverable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Head with Gears">
            <a:extLst>
              <a:ext uri="{FF2B5EF4-FFF2-40B4-BE49-F238E27FC236}">
                <a16:creationId xmlns:a16="http://schemas.microsoft.com/office/drawing/2014/main" id="{26A418F2-9067-6140-B218-0D5FFBBE4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206" y="2811104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FA481-FE45-8F44-8EF8-041F71F9E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354" y="2682433"/>
            <a:ext cx="6282169" cy="3215749"/>
          </a:xfrm>
        </p:spPr>
        <p:txBody>
          <a:bodyPr>
            <a:normAutofit/>
          </a:bodyPr>
          <a:lstStyle/>
          <a:p>
            <a:r>
              <a:rPr lang="en-US" sz="2400" dirty="0"/>
              <a:t>Follow the Datascience workflow: </a:t>
            </a:r>
            <a:r>
              <a:rPr lang="en-US" sz="2400" i="1" dirty="0"/>
              <a:t>Ingest, EDA, Modeling, Conclusion</a:t>
            </a:r>
          </a:p>
          <a:p>
            <a:r>
              <a:rPr lang="en-US" sz="2400" dirty="0"/>
              <a:t>Analyze customer sentiment using AWS Comprehend</a:t>
            </a:r>
          </a:p>
          <a:p>
            <a:r>
              <a:rPr lang="en-US" sz="2400" dirty="0"/>
              <a:t>Report your conclusion to class (1 minute)</a:t>
            </a:r>
          </a:p>
          <a:p>
            <a:r>
              <a:rPr lang="en-US" sz="2400" dirty="0"/>
              <a:t>Time Management Advice:</a:t>
            </a:r>
          </a:p>
          <a:p>
            <a:pPr lvl="1"/>
            <a:r>
              <a:rPr lang="en-US" sz="2000" dirty="0"/>
              <a:t>Spend 50% of time on analysis</a:t>
            </a:r>
          </a:p>
          <a:p>
            <a:pPr lvl="1"/>
            <a:r>
              <a:rPr lang="en-US" sz="2000" dirty="0"/>
              <a:t>Spend 50% of time on conclusion (report)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2070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48" y="34364"/>
            <a:ext cx="1259255" cy="84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116" y="60284"/>
            <a:ext cx="1088339" cy="8191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7" y="698242"/>
            <a:ext cx="1516185" cy="511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7" y="748964"/>
            <a:ext cx="1711791" cy="5620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9" y="373431"/>
            <a:ext cx="2093686" cy="4964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96" y="526280"/>
            <a:ext cx="1259255" cy="1349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92" y="114162"/>
            <a:ext cx="513438" cy="787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00" y="733709"/>
            <a:ext cx="1077289" cy="7780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10" y="954798"/>
            <a:ext cx="1152583" cy="478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610" y="526163"/>
            <a:ext cx="735629" cy="4913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1564">
            <a:off x="8894141" y="806079"/>
            <a:ext cx="1304067" cy="929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0" y="1511751"/>
            <a:ext cx="11485313" cy="428705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57306" y="1871199"/>
            <a:ext cx="10864095" cy="1175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9266" y="1472684"/>
            <a:ext cx="124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Network News Editor/Engineer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14731" y="1299322"/>
            <a:ext cx="113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Lead Systems Administrator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93400" y="1467529"/>
            <a:ext cx="124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Lead Editorial Engineer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89050" y="1617007"/>
            <a:ext cx="14823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Python Developer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88175" y="1465476"/>
            <a:ext cx="124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Lead Python Developer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8" y="159617"/>
            <a:ext cx="1132160" cy="5867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51" y="102865"/>
            <a:ext cx="1578048" cy="3887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41717" y="1433120"/>
            <a:ext cx="124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Director Engineering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70829" y="1612595"/>
            <a:ext cx="12403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CTO &amp; GM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37193" y="1612055"/>
            <a:ext cx="2135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Consultant &amp; Professor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54191" y="5942444"/>
            <a:ext cx="10864095" cy="11753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27257" y="5500194"/>
            <a:ext cx="13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School &amp; Work Full-time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511637" y="5500194"/>
            <a:ext cx="1240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Worked </a:t>
            </a:r>
            <a:r>
              <a:rPr lang="en-US" sz="1200">
                <a:latin typeface="Helvetica Neue" charset="0"/>
                <a:ea typeface="Helvetica Neue" charset="0"/>
                <a:cs typeface="Helvetica Neue" charset="0"/>
              </a:rPr>
              <a:t>on Avatar Movie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52187" y="5533250"/>
            <a:ext cx="1367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Wrote Best Selling OS X App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71" y="6051853"/>
            <a:ext cx="1163039" cy="2529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96" y="5946329"/>
            <a:ext cx="698413" cy="79566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70" y="6027373"/>
            <a:ext cx="641439" cy="64143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126" y="6021137"/>
            <a:ext cx="994771" cy="6476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64055" y="5533250"/>
            <a:ext cx="13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Wrote O’Reilly Book on Python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737710" y="5515777"/>
            <a:ext cx="1347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School &amp; Work Full-time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332" y="5959291"/>
            <a:ext cx="985118" cy="7388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67" y="5974235"/>
            <a:ext cx="536719" cy="69457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090721" y="5162670"/>
            <a:ext cx="92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Pearson Book </a:t>
            </a:r>
            <a:r>
              <a:rPr lang="en-US" sz="1200">
                <a:latin typeface="Helvetica Neue" charset="0"/>
                <a:ea typeface="Helvetica Neue" charset="0"/>
                <a:cs typeface="Helvetica Neue" charset="0"/>
              </a:rPr>
              <a:t>on AI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769" y="5896806"/>
            <a:ext cx="1186864" cy="937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027" y="149607"/>
            <a:ext cx="987156" cy="2126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36" y="236967"/>
            <a:ext cx="594918" cy="55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024" y="1168753"/>
            <a:ext cx="817791" cy="5017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296" y="652044"/>
            <a:ext cx="586476" cy="4630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19" y="444675"/>
            <a:ext cx="924117" cy="30803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638" y="184367"/>
            <a:ext cx="824528" cy="1545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7F515C9-5104-F54E-A4EC-D930DDFE145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056146" y="134050"/>
            <a:ext cx="1023452" cy="7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3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3A94A4-05D8-E64A-B20C-957A9EF8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MBA Background</a:t>
            </a:r>
          </a:p>
        </p:txBody>
      </p:sp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7C3B67EA-5DB9-B549-B115-6F29BA40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926299"/>
            <a:ext cx="3661831" cy="10256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A51DD-C500-A646-BB75-F9DA6D771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Why I decided on an MBA</a:t>
            </a:r>
          </a:p>
          <a:p>
            <a:r>
              <a:rPr lang="en-US" sz="2000">
                <a:solidFill>
                  <a:srgbClr val="000000"/>
                </a:solidFill>
              </a:rPr>
              <a:t>What I learned</a:t>
            </a:r>
          </a:p>
          <a:p>
            <a:r>
              <a:rPr lang="en-US" sz="2000">
                <a:solidFill>
                  <a:srgbClr val="000000"/>
                </a:solidFill>
              </a:rPr>
              <a:t>How it helped me</a:t>
            </a:r>
          </a:p>
          <a:p>
            <a:r>
              <a:rPr lang="en-US" sz="2000">
                <a:solidFill>
                  <a:srgbClr val="000000"/>
                </a:solidFill>
              </a:rPr>
              <a:t>Why I am teaching at UC Davis</a:t>
            </a:r>
          </a:p>
        </p:txBody>
      </p:sp>
    </p:spTree>
    <p:extLst>
      <p:ext uri="{BB962C8B-B14F-4D97-AF65-F5344CB8AC3E}">
        <p14:creationId xmlns:p14="http://schemas.microsoft.com/office/powerpoint/2010/main" val="68835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9566-49DF-9A49-8B8D-4493B9A3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Pragmatic AI Book Theme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AC8C307-B919-D549-8E0F-DECFFCEEF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93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ABF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46D97-11E6-2A43-BF49-12B3832F4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934" y="2115117"/>
            <a:ext cx="6272866" cy="4061846"/>
          </a:xfrm>
        </p:spPr>
        <p:txBody>
          <a:bodyPr/>
          <a:lstStyle/>
          <a:p>
            <a:r>
              <a:rPr lang="en-US" dirty="0"/>
              <a:t>Produce Results </a:t>
            </a:r>
          </a:p>
          <a:p>
            <a:r>
              <a:rPr lang="en-US" dirty="0"/>
              <a:t>Use the cloud…“cloud-native”</a:t>
            </a:r>
          </a:p>
          <a:p>
            <a:r>
              <a:rPr lang="en-US" dirty="0"/>
              <a:t>Data Science is a capability not a job title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8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C3B7-9256-8E4B-8D21-E67393D2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Datascience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ED91282-E5C1-3740-9A59-0B1006DE2E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56794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853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22BD2-A3DB-C345-99AA-187A0EA60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Sentiment Analysis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i="1" dirty="0">
                <a:solidFill>
                  <a:srgbClr val="000000"/>
                </a:solidFill>
              </a:rPr>
              <a:t>Problem Definition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CFE71-9E84-5B43-9BCB-E1E572937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640082"/>
            <a:ext cx="6848715" cy="2484884"/>
          </a:xfrm>
        </p:spPr>
        <p:txBody>
          <a:bodyPr anchor="ctr">
            <a:normAutofit/>
          </a:bodyPr>
          <a:lstStyle/>
          <a:p>
            <a:pPr lvl="1"/>
            <a:r>
              <a:rPr lang="en-US" sz="2000" dirty="0"/>
              <a:t>Use ”off the shelf” AWS Comprehend software to analyze customer sentiment</a:t>
            </a:r>
          </a:p>
          <a:p>
            <a:pPr lvl="1"/>
            <a:r>
              <a:rPr lang="en-US" sz="2000" dirty="0"/>
              <a:t>Dataset is 5,000 customer reviews of appliances</a:t>
            </a:r>
          </a:p>
          <a:p>
            <a:pPr lvl="1"/>
            <a:r>
              <a:rPr lang="en-US" sz="2000" dirty="0"/>
              <a:t>Perform Data Science</a:t>
            </a:r>
          </a:p>
        </p:txBody>
      </p:sp>
    </p:spTree>
    <p:extLst>
      <p:ext uri="{BB962C8B-B14F-4D97-AF65-F5344CB8AC3E}">
        <p14:creationId xmlns:p14="http://schemas.microsoft.com/office/powerpoint/2010/main" val="275627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1290BE-F4C9-984D-BFF1-0CEDA957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What is Sentiment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39CD-39C1-2E4B-8A9D-7CC769382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Part of Natural Language Processing Field</a:t>
            </a:r>
          </a:p>
          <a:p>
            <a:r>
              <a:rPr lang="en-US" sz="2000">
                <a:solidFill>
                  <a:schemeClr val="bg1"/>
                </a:solidFill>
              </a:rPr>
              <a:t>Classifies Text into a sentiment category</a:t>
            </a:r>
          </a:p>
          <a:p>
            <a:r>
              <a:rPr lang="en-US" sz="2000">
                <a:solidFill>
                  <a:schemeClr val="bg1"/>
                </a:solidFill>
              </a:rPr>
              <a:t>Typical classifications:  Negative, Neutral, Mixed, Positive</a:t>
            </a:r>
          </a:p>
          <a:p>
            <a:r>
              <a:rPr lang="en-US" sz="2000">
                <a:solidFill>
                  <a:schemeClr val="bg1"/>
                </a:solidFill>
              </a:rPr>
              <a:t>Often has numerical probability score associated with each category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C18517-AF3F-054C-A155-5D299B85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96839"/>
            <a:ext cx="6250769" cy="270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3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1146A-80AD-464C-A0A2-D8CFBFA9C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 dirty="0"/>
              <a:t>Business Use Case of Sentiment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8093A-BC64-4F4A-9761-DFF930D6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642449"/>
            <a:ext cx="5069382" cy="264875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FEEDC-13E7-6347-9CFA-E9799CD72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2400"/>
              <a:t>Customer Support</a:t>
            </a:r>
          </a:p>
          <a:p>
            <a:r>
              <a:rPr lang="en-US" sz="2400"/>
              <a:t>Brand Loyalty</a:t>
            </a:r>
          </a:p>
          <a:p>
            <a:r>
              <a:rPr lang="en-US" sz="2400"/>
              <a:t>Digital Marketplace</a:t>
            </a:r>
          </a:p>
          <a:p>
            <a:r>
              <a:rPr lang="en-US" sz="2400"/>
              <a:t>Human Resources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6948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B322F-A08B-D643-8E65-0843F66B2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sz="3700"/>
              <a:t>Data Science with Russian Dolls</a:t>
            </a:r>
            <a:endParaRPr lang="en-US" sz="37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9486C8-22D6-42BC-A8CD-F1074FCD9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Tensor Flow SDK</a:t>
            </a:r>
          </a:p>
          <a:p>
            <a:r>
              <a:rPr lang="en-US" sz="1800"/>
              <a:t>Keras </a:t>
            </a:r>
            <a:r>
              <a:rPr lang="en-US" sz="1800" dirty="0"/>
              <a:t>SDK</a:t>
            </a:r>
          </a:p>
          <a:p>
            <a:r>
              <a:rPr lang="en-US" sz="1800"/>
              <a:t>Ludgwig </a:t>
            </a:r>
            <a:r>
              <a:rPr lang="en-US" sz="1800" dirty="0"/>
              <a:t>AutoML</a:t>
            </a:r>
          </a:p>
          <a:p>
            <a:r>
              <a:rPr lang="en-US" sz="1800" dirty="0"/>
              <a:t>Google AutoML</a:t>
            </a:r>
          </a:p>
          <a:p>
            <a:r>
              <a:rPr lang="en-US" sz="1800" dirty="0"/>
              <a:t>Google Vision API</a:t>
            </a:r>
          </a:p>
        </p:txBody>
      </p:sp>
      <p:pic>
        <p:nvPicPr>
          <p:cNvPr id="8" name="Content Placeholder 4" descr="A picture containing indoor, table, wall&#10;&#10;Description automatically generated">
            <a:extLst>
              <a:ext uri="{FF2B5EF4-FFF2-40B4-BE49-F238E27FC236}">
                <a16:creationId xmlns:a16="http://schemas.microsoft.com/office/drawing/2014/main" id="{789EEA02-F88F-944A-BA19-C6C3245E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86" r="7750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A270E7C-3EF4-C140-9B96-AB964ABE7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9" y="65988"/>
            <a:ext cx="823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83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</Words>
  <Application>Microsoft Macintosh PowerPoint</Application>
  <PresentationFormat>Widescreen</PresentationFormat>
  <Paragraphs>69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Office Theme</vt:lpstr>
      <vt:lpstr>Sentiment Analysis  For Business Analytics </vt:lpstr>
      <vt:lpstr>PowerPoint Presentation</vt:lpstr>
      <vt:lpstr>MBA Background</vt:lpstr>
      <vt:lpstr>Pragmatic AI Book Theme </vt:lpstr>
      <vt:lpstr> Datascience Workflow</vt:lpstr>
      <vt:lpstr>Sentiment Analysis Problem Definition</vt:lpstr>
      <vt:lpstr>What is Sentiment Analysis?</vt:lpstr>
      <vt:lpstr>Business Use Case of Sentiment Analysis </vt:lpstr>
      <vt:lpstr>Data Science with Russian Dolls</vt:lpstr>
      <vt:lpstr>Critical Choice in Data Science</vt:lpstr>
      <vt:lpstr>Using AWS Comprehend</vt:lpstr>
      <vt:lpstr>Colab Notebook Demo </vt:lpstr>
      <vt:lpstr>Project Deliverable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 For Business Analytics </dc:title>
  <dc:creator>Noah Gift</dc:creator>
  <cp:lastModifiedBy>Noah Gift</cp:lastModifiedBy>
  <cp:revision>1</cp:revision>
  <dcterms:created xsi:type="dcterms:W3CDTF">2019-02-23T19:33:46Z</dcterms:created>
  <dcterms:modified xsi:type="dcterms:W3CDTF">2019-02-23T19:34:03Z</dcterms:modified>
</cp:coreProperties>
</file>